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3" r:id="rId4"/>
    <p:sldId id="270" r:id="rId5"/>
    <p:sldId id="275" r:id="rId6"/>
    <p:sldId id="273" r:id="rId7"/>
    <p:sldId id="272" r:id="rId8"/>
    <p:sldId id="256" r:id="rId9"/>
    <p:sldId id="276" r:id="rId10"/>
    <p:sldId id="277" r:id="rId11"/>
    <p:sldId id="278" r:id="rId12"/>
    <p:sldId id="264" r:id="rId13"/>
    <p:sldId id="266" r:id="rId14"/>
    <p:sldId id="281" r:id="rId15"/>
    <p:sldId id="284" r:id="rId16"/>
    <p:sldId id="282" r:id="rId17"/>
    <p:sldId id="286" r:id="rId18"/>
    <p:sldId id="287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8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6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1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3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29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6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1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6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EF6AE5-874E-463D-BCB4-1779E90BCAF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2D5F4B7-2642-4453-B083-1EB76BA65C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zenmarket.jp/tw/weight.asp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D7F1-023E-7785-6174-02C23313C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智慧衣櫃</a:t>
            </a:r>
          </a:p>
        </p:txBody>
      </p:sp>
    </p:spTree>
    <p:extLst>
      <p:ext uri="{BB962C8B-B14F-4D97-AF65-F5344CB8AC3E}">
        <p14:creationId xmlns:p14="http://schemas.microsoft.com/office/powerpoint/2010/main" val="175119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52AA302-EEA5-2352-43A4-2C8505EA507B}"/>
              </a:ext>
            </a:extLst>
          </p:cNvPr>
          <p:cNvSpPr txBox="1"/>
          <p:nvPr/>
        </p:nvSpPr>
        <p:spPr>
          <a:xfrm>
            <a:off x="334108" y="422031"/>
            <a:ext cx="3522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以男性為標準，衣物較重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不包含外套、大衣等</a:t>
            </a:r>
          </a:p>
          <a:p>
            <a:endParaRPr lang="en-US" altLang="zh-TW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6ADED44-A20F-0BB5-BCF6-DC8D48CBA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26269"/>
              </p:ext>
            </p:extLst>
          </p:nvPr>
        </p:nvGraphicFramePr>
        <p:xfrm>
          <a:off x="334108" y="1106528"/>
          <a:ext cx="5418666" cy="2961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216806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0036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襯衫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8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套頭衫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8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牛仔褲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2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66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長袖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8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短袖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6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9273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1133852E-20B1-F511-0513-F9033C963029}"/>
              </a:ext>
            </a:extLst>
          </p:cNvPr>
          <p:cNvSpPr txBox="1"/>
          <p:nvPr/>
        </p:nvSpPr>
        <p:spPr>
          <a:xfrm>
            <a:off x="334108" y="616458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https://zenmarket.jp/tw/weight.aspx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A66EC6-99A2-F094-9711-DB2F0F7713E1}"/>
              </a:ext>
            </a:extLst>
          </p:cNvPr>
          <p:cNvSpPr txBox="1"/>
          <p:nvPr/>
        </p:nvSpPr>
        <p:spPr>
          <a:xfrm>
            <a:off x="6152147" y="1098130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最重</a:t>
            </a:r>
            <a:r>
              <a:rPr lang="en-US" altLang="zh-TW" dirty="0"/>
              <a:t>:</a:t>
            </a:r>
            <a:r>
              <a:rPr lang="zh-TW" altLang="en-US" dirty="0"/>
              <a:t> 牛仔褲 </a:t>
            </a:r>
            <a:r>
              <a:rPr lang="en-US" altLang="zh-TW" dirty="0"/>
              <a:t>950</a:t>
            </a:r>
            <a:r>
              <a:rPr lang="zh-TW" altLang="en-US" dirty="0"/>
              <a:t>，最輕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350</a:t>
            </a:r>
          </a:p>
          <a:p>
            <a:r>
              <a:rPr lang="zh-TW" altLang="en-US" dirty="0"/>
              <a:t>預計承受十件衣物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350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</a:t>
            </a:r>
            <a:r>
              <a:rPr lang="zh-TW" altLang="en-US" dirty="0"/>
              <a:t> *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</a:p>
          <a:p>
            <a:r>
              <a:rPr lang="en-US" altLang="zh-TW" dirty="0"/>
              <a:t>3500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9500</a:t>
            </a:r>
            <a:r>
              <a:rPr lang="zh-TW" altLang="en-US" dirty="0"/>
              <a:t>之間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53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F5B834E-237F-0CDF-64B5-59EC219D00A1}"/>
              </a:ext>
            </a:extLst>
          </p:cNvPr>
          <p:cNvSpPr txBox="1"/>
          <p:nvPr/>
        </p:nvSpPr>
        <p:spPr>
          <a:xfrm>
            <a:off x="376990" y="272716"/>
            <a:ext cx="413869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步進馬達</a:t>
            </a:r>
            <a:r>
              <a:rPr lang="en-US" altLang="zh-TW" dirty="0"/>
              <a:t>: (2</a:t>
            </a:r>
            <a:r>
              <a:rPr lang="zh-TW" altLang="en-US" dirty="0"/>
              <a:t>相</a:t>
            </a:r>
            <a:r>
              <a:rPr lang="en-US" altLang="zh-TW" dirty="0"/>
              <a:t>4</a:t>
            </a:r>
            <a:r>
              <a:rPr lang="zh-TW" altLang="en-US" dirty="0"/>
              <a:t>線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P046 42H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/>
              <a:t>17HS8401S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伺服馬達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MG995</a:t>
            </a:r>
            <a:r>
              <a:rPr lang="zh-TW" altLang="en-US" dirty="0"/>
              <a:t> * </a:t>
            </a:r>
            <a:r>
              <a:rPr lang="en-US" altLang="zh-TW" dirty="0"/>
              <a:t>2</a:t>
            </a:r>
          </a:p>
          <a:p>
            <a:r>
              <a:rPr lang="en-US" altLang="zh-TW" dirty="0"/>
              <a:t>MG90S</a:t>
            </a:r>
          </a:p>
          <a:p>
            <a:endParaRPr lang="en-US" altLang="zh-TW" dirty="0"/>
          </a:p>
          <a:p>
            <a:r>
              <a:rPr lang="zh-TW" altLang="en-US" dirty="0"/>
              <a:t>直流馬達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CG309A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DC12V 60rpm</a:t>
            </a:r>
            <a:r>
              <a:rPr lang="zh-TW" altLang="en-US" dirty="0"/>
              <a:t>直流減速馬達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L298N</a:t>
            </a:r>
          </a:p>
          <a:p>
            <a:r>
              <a:rPr lang="en-US" altLang="zh-TW" dirty="0"/>
              <a:t>A4988</a:t>
            </a:r>
          </a:p>
          <a:p>
            <a:r>
              <a:rPr lang="zh-TW" altLang="en-US" dirty="0"/>
              <a:t>紅外線發射模組</a:t>
            </a:r>
            <a:endParaRPr lang="en-US" altLang="zh-TW" dirty="0"/>
          </a:p>
          <a:p>
            <a:r>
              <a:rPr lang="zh-TW" altLang="en-US" dirty="0"/>
              <a:t>微動開關 * </a:t>
            </a:r>
            <a:r>
              <a:rPr lang="en-US" altLang="zh-TW" dirty="0"/>
              <a:t>N</a:t>
            </a:r>
          </a:p>
          <a:p>
            <a:r>
              <a:rPr lang="en-US" altLang="zh-TW" dirty="0"/>
              <a:t>SX1308</a:t>
            </a:r>
            <a:r>
              <a:rPr lang="zh-TW" altLang="en-US" dirty="0"/>
              <a:t> 升壓模塊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MEGA2560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260AD-D126-5B77-067E-541DD439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2" y="0"/>
            <a:ext cx="72971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硬體架構－概念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3A605108-0E8B-1844-FF56-216CD9E3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71" y="1517493"/>
            <a:ext cx="8820583" cy="4963517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7129D9D-E62A-2341-27C0-5F0189E69257}"/>
              </a:ext>
            </a:extLst>
          </p:cNvPr>
          <p:cNvCxnSpPr>
            <a:cxnSpLocks/>
          </p:cNvCxnSpPr>
          <p:nvPr/>
        </p:nvCxnSpPr>
        <p:spPr>
          <a:xfrm flipV="1">
            <a:off x="4684295" y="4724400"/>
            <a:ext cx="1347537" cy="616107"/>
          </a:xfrm>
          <a:prstGeom prst="bentConnector3">
            <a:avLst>
              <a:gd name="adj1" fmla="val 100595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9F3EE-7161-E359-4046-43058E02E2D0}"/>
              </a:ext>
            </a:extLst>
          </p:cNvPr>
          <p:cNvSpPr txBox="1"/>
          <p:nvPr/>
        </p:nvSpPr>
        <p:spPr>
          <a:xfrm>
            <a:off x="3576298" y="5096412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齒輪</a:t>
            </a:r>
            <a:endParaRPr lang="en-US" altLang="zh-TW" dirty="0"/>
          </a:p>
          <a:p>
            <a:r>
              <a:rPr lang="zh-TW" altLang="en-US" dirty="0"/>
              <a:t>步進馬達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825A4F-E788-0921-E097-4DA7BA1A0C8F}"/>
              </a:ext>
            </a:extLst>
          </p:cNvPr>
          <p:cNvSpPr txBox="1"/>
          <p:nvPr/>
        </p:nvSpPr>
        <p:spPr>
          <a:xfrm>
            <a:off x="8154065" y="3347117"/>
            <a:ext cx="110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閘門</a:t>
            </a:r>
            <a:endParaRPr lang="en-US" altLang="zh-TW" dirty="0"/>
          </a:p>
          <a:p>
            <a:r>
              <a:rPr lang="zh-TW" altLang="en-US" dirty="0"/>
              <a:t>伺服馬達</a:t>
            </a:r>
            <a:endParaRPr lang="en-US" altLang="zh-TW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28542A4-A8D6-ABD0-5A33-DA893866608C}"/>
              </a:ext>
            </a:extLst>
          </p:cNvPr>
          <p:cNvCxnSpPr>
            <a:cxnSpLocks/>
          </p:cNvCxnSpPr>
          <p:nvPr/>
        </p:nvCxnSpPr>
        <p:spPr>
          <a:xfrm flipV="1">
            <a:off x="7980948" y="3281534"/>
            <a:ext cx="0" cy="8261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0795E7-D312-2509-D0EE-DFE78FD16C8F}"/>
              </a:ext>
            </a:extLst>
          </p:cNvPr>
          <p:cNvCxnSpPr>
            <a:cxnSpLocks/>
          </p:cNvCxnSpPr>
          <p:nvPr/>
        </p:nvCxnSpPr>
        <p:spPr>
          <a:xfrm>
            <a:off x="7090611" y="3328736"/>
            <a:ext cx="9705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AB5F63B-A59C-63D2-7583-705A331EFBE9}"/>
              </a:ext>
            </a:extLst>
          </p:cNvPr>
          <p:cNvCxnSpPr/>
          <p:nvPr/>
        </p:nvCxnSpPr>
        <p:spPr>
          <a:xfrm>
            <a:off x="6031832" y="2366682"/>
            <a:ext cx="32302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ED8601B-9E08-6728-288C-5D0A2013BF9E}"/>
              </a:ext>
            </a:extLst>
          </p:cNvPr>
          <p:cNvCxnSpPr>
            <a:cxnSpLocks/>
          </p:cNvCxnSpPr>
          <p:nvPr/>
        </p:nvCxnSpPr>
        <p:spPr>
          <a:xfrm flipH="1">
            <a:off x="6031832" y="2178424"/>
            <a:ext cx="3094239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襯衫 以實心填滿">
            <a:extLst>
              <a:ext uri="{FF2B5EF4-FFF2-40B4-BE49-F238E27FC236}">
                <a16:creationId xmlns:a16="http://schemas.microsoft.com/office/drawing/2014/main" id="{1E8EC64B-CF9B-74AF-70B9-BC2045455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230" y="3083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2292 -0.001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92 -0.00186 L -4.16667E-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硬體架構－影片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d867ca8-e711-452c-899a-e01d5bd8c4b2">
            <a:hlinkClick r:id="" action="ppaction://media"/>
            <a:extLst>
              <a:ext uri="{FF2B5EF4-FFF2-40B4-BE49-F238E27FC236}">
                <a16:creationId xmlns:a16="http://schemas.microsoft.com/office/drawing/2014/main" id="{3DB4E34B-CB53-666C-7DB6-AF2DEED48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073" y="1493256"/>
            <a:ext cx="8598831" cy="4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2E8C8-59CF-5B02-3971-EEFE10CD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0823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22A37A-64C4-FE57-58AC-EB678F02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3352800"/>
            <a:ext cx="9052560" cy="273405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功能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TW" dirty="0"/>
              <a:t>UI</a:t>
            </a:r>
          </a:p>
          <a:p>
            <a:pPr marL="457200" indent="-457200">
              <a:buAutoNum type="arabicPeriod"/>
            </a:pPr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281035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關聯圖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C487E11F-149E-7445-CBC8-C0FC0EC30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43" y="193686"/>
            <a:ext cx="8152380" cy="4585713"/>
          </a:xfrm>
        </p:spPr>
      </p:pic>
    </p:spTree>
    <p:extLst>
      <p:ext uri="{BB962C8B-B14F-4D97-AF65-F5344CB8AC3E}">
        <p14:creationId xmlns:p14="http://schemas.microsoft.com/office/powerpoint/2010/main" val="328645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B67E8CB-5291-4490-B574-078ECDC2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0" y="1876929"/>
            <a:ext cx="7243361" cy="4132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53DA50F-BFD7-2021-180A-D11AE81D7F9E}"/>
              </a:ext>
            </a:extLst>
          </p:cNvPr>
          <p:cNvSpPr txBox="1"/>
          <p:nvPr/>
        </p:nvSpPr>
        <p:spPr>
          <a:xfrm>
            <a:off x="7955679" y="2013377"/>
            <a:ext cx="12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儲存</a:t>
            </a:r>
            <a:r>
              <a:rPr lang="en-US" altLang="zh-TW" dirty="0"/>
              <a:t>:</a:t>
            </a:r>
            <a:r>
              <a:rPr lang="zh-TW" altLang="en-US" dirty="0"/>
              <a:t> 辨識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C4158E-D4E0-F0E1-EB50-A4755C67399B}"/>
              </a:ext>
            </a:extLst>
          </p:cNvPr>
          <p:cNvSpPr txBox="1"/>
          <p:nvPr/>
        </p:nvSpPr>
        <p:spPr>
          <a:xfrm>
            <a:off x="7955679" y="2441022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天氣</a:t>
            </a:r>
            <a:r>
              <a:rPr lang="en-US" altLang="zh-TW" dirty="0"/>
              <a:t>:</a:t>
            </a:r>
            <a:r>
              <a:rPr lang="zh-TW" altLang="en-US" dirty="0"/>
              <a:t> 天氣資訊</a:t>
            </a:r>
            <a:r>
              <a:rPr lang="en-US" altLang="zh-TW" dirty="0"/>
              <a:t>API</a:t>
            </a:r>
            <a:r>
              <a:rPr lang="zh-TW" altLang="en-US" dirty="0"/>
              <a:t>呼叫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08A1DB-3C01-867F-D050-22EED078F16E}"/>
              </a:ext>
            </a:extLst>
          </p:cNvPr>
          <p:cNvSpPr txBox="1"/>
          <p:nvPr/>
        </p:nvSpPr>
        <p:spPr>
          <a:xfrm>
            <a:off x="7955679" y="2903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使用者選擇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19D692-1155-C963-756C-72D55C798EBA}"/>
              </a:ext>
            </a:extLst>
          </p:cNvPr>
          <p:cNvSpPr txBox="1"/>
          <p:nvPr/>
        </p:nvSpPr>
        <p:spPr>
          <a:xfrm>
            <a:off x="7982204" y="33817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使用者設定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FE717F-19F8-B7EE-B409-E9CF3CB18803}"/>
              </a:ext>
            </a:extLst>
          </p:cNvPr>
          <p:cNvSpPr txBox="1"/>
          <p:nvPr/>
        </p:nvSpPr>
        <p:spPr>
          <a:xfrm>
            <a:off x="7982204" y="3809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衣物選擇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43824F-24D6-1361-8C70-A0C481F77E6D}"/>
              </a:ext>
            </a:extLst>
          </p:cNvPr>
          <p:cNvSpPr txBox="1"/>
          <p:nvPr/>
        </p:nvSpPr>
        <p:spPr>
          <a:xfrm>
            <a:off x="7982204" y="526629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新增／刪除使用者</a:t>
            </a:r>
            <a:endParaRPr lang="en-US" altLang="zh-TW" dirty="0"/>
          </a:p>
          <a:p>
            <a:r>
              <a:rPr lang="zh-TW" altLang="en-US" dirty="0"/>
              <a:t>衣物設定</a:t>
            </a:r>
          </a:p>
        </p:txBody>
      </p:sp>
    </p:spTree>
    <p:extLst>
      <p:ext uri="{BB962C8B-B14F-4D97-AF65-F5344CB8AC3E}">
        <p14:creationId xmlns:p14="http://schemas.microsoft.com/office/powerpoint/2010/main" val="371802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功能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59B92D5-B110-4366-A48E-2F8832A9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7" y="2939380"/>
            <a:ext cx="7591112" cy="3415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E4C3DE-62A5-7F23-DB3C-22B856B3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50" y="456785"/>
            <a:ext cx="2208193" cy="448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F2F1511-EEC5-2C29-D07B-3E95985B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698" y="456785"/>
            <a:ext cx="2524477" cy="594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2EF92B-173A-BE38-DE41-AB8A2CB92799}"/>
              </a:ext>
            </a:extLst>
          </p:cNvPr>
          <p:cNvSpPr txBox="1"/>
          <p:nvPr/>
        </p:nvSpPr>
        <p:spPr>
          <a:xfrm>
            <a:off x="125977" y="24777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使用者設定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F6A6B0A-8AB4-F6C2-8564-94D4205113EC}"/>
              </a:ext>
            </a:extLst>
          </p:cNvPr>
          <p:cNvSpPr txBox="1"/>
          <p:nvPr/>
        </p:nvSpPr>
        <p:spPr>
          <a:xfrm>
            <a:off x="540062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推薦衣物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537FF9-5D1A-2004-5638-E706A0B8DD43}"/>
              </a:ext>
            </a:extLst>
          </p:cNvPr>
          <p:cNvSpPr txBox="1"/>
          <p:nvPr/>
        </p:nvSpPr>
        <p:spPr>
          <a:xfrm>
            <a:off x="10573197" y="-244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所有衣物</a:t>
            </a:r>
          </a:p>
        </p:txBody>
      </p:sp>
    </p:spTree>
    <p:extLst>
      <p:ext uri="{BB962C8B-B14F-4D97-AF65-F5344CB8AC3E}">
        <p14:creationId xmlns:p14="http://schemas.microsoft.com/office/powerpoint/2010/main" val="255381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測試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2022-08-23 00-27-17">
            <a:hlinkClick r:id="" action="ppaction://media"/>
            <a:extLst>
              <a:ext uri="{FF2B5EF4-FFF2-40B4-BE49-F238E27FC236}">
                <a16:creationId xmlns:a16="http://schemas.microsoft.com/office/drawing/2014/main" id="{DDADCF3F-09D9-5894-F221-704FAB9A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646" y="1546692"/>
            <a:ext cx="8840788" cy="49729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UI-</a:t>
            </a:r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實際製作中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757" y="1628274"/>
            <a:ext cx="8054603" cy="453071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80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3136222" cy="1609344"/>
          </a:xfrm>
        </p:spPr>
        <p:txBody>
          <a:bodyPr/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整體架構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0F5D7-0552-7B87-7C66-998EC462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14" y="485775"/>
            <a:ext cx="6124575" cy="58864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93686"/>
            <a:ext cx="5023538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最後結合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-08-23 00-29-03">
            <a:hlinkClick r:id="" action="ppaction://media"/>
            <a:extLst>
              <a:ext uri="{FF2B5EF4-FFF2-40B4-BE49-F238E27FC236}">
                <a16:creationId xmlns:a16="http://schemas.microsoft.com/office/drawing/2014/main" id="{D09EDBC9-6002-7162-93EA-7BCF65F29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867" y="1652073"/>
            <a:ext cx="5103464" cy="287069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D6FFC90-A6BC-2A42-8F64-9BD1CBB5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6" y="1652073"/>
            <a:ext cx="5084595" cy="2900735"/>
          </a:xfrm>
          <a:prstGeom prst="rect">
            <a:avLst/>
          </a:prstGeom>
        </p:spPr>
      </p:pic>
      <p:sp>
        <p:nvSpPr>
          <p:cNvPr id="5" name="加號 4">
            <a:extLst>
              <a:ext uri="{FF2B5EF4-FFF2-40B4-BE49-F238E27FC236}">
                <a16:creationId xmlns:a16="http://schemas.microsoft.com/office/drawing/2014/main" id="{898904CA-9EF4-3D54-5A7F-14DB28EFA6FC}"/>
              </a:ext>
            </a:extLst>
          </p:cNvPr>
          <p:cNvSpPr/>
          <p:nvPr/>
        </p:nvSpPr>
        <p:spPr>
          <a:xfrm>
            <a:off x="5534526" y="1938968"/>
            <a:ext cx="1299411" cy="12994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884" y="193686"/>
            <a:ext cx="2029327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146322"/>
            <a:ext cx="3366656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71542D9-3814-C6AB-6921-62F336F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8" y="192990"/>
            <a:ext cx="6525225" cy="57277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AE4DF6-4D1B-A54A-135E-226A96E24288}"/>
              </a:ext>
            </a:extLst>
          </p:cNvPr>
          <p:cNvSpPr txBox="1"/>
          <p:nvPr/>
        </p:nvSpPr>
        <p:spPr>
          <a:xfrm>
            <a:off x="-242819" y="1593351"/>
            <a:ext cx="7218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存放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未存放過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已存放過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看資料庫是否有相似資料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	</a:t>
            </a:r>
          </a:p>
          <a:p>
            <a:pPr lvl="2"/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辨識錯誤可以自行選擇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存入資料庫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顯示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x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套衣物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螢幕上顯示四套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):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提供天氣資訊功能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: v</a:t>
            </a:r>
          </a:p>
          <a:p>
            <a:pPr marL="1371600" lvl="2" indent="-457200">
              <a:buFont typeface="+mj-ea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自訂義拿取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其他</a:t>
            </a:r>
            <a:endParaRPr lang="en-US" altLang="zh-TW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使用者習慣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包含最常穿的衣物、最喜歡的組合</a:t>
            </a:r>
            <a:r>
              <a:rPr lang="en-US" altLang="zh-TW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…)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使用者設定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zh-TW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設定喜好度等</a:t>
            </a:r>
            <a:r>
              <a:rPr lang="en-US" altLang="zh-TW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硬體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000" dirty="0">
                <a:highlight>
                  <a:srgbClr val="FFFF00"/>
                </a:highlight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介面</a:t>
            </a:r>
            <a:endParaRPr lang="en-US" altLang="zh-TW" sz="2000" dirty="0">
              <a:highlight>
                <a:srgbClr val="FFFF00"/>
              </a:highlight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73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軟體架構－</a:t>
            </a:r>
            <a:r>
              <a:rPr lang="en-US" altLang="zh-TW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mvc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8DBEF3E-FA1A-C07D-A6D4-3BF5D1BD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20" y="308923"/>
            <a:ext cx="6465853" cy="307591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C12274-72FB-33E9-C2F3-D154AFA36D65}"/>
              </a:ext>
            </a:extLst>
          </p:cNvPr>
          <p:cNvSpPr txBox="1">
            <a:spLocks/>
          </p:cNvSpPr>
          <p:nvPr/>
        </p:nvSpPr>
        <p:spPr>
          <a:xfrm>
            <a:off x="133727" y="249828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b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會根據資料庫的所有欄位及型態建立一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層，負責對從資料庫傳輸出來的資料進行內容的存放。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對資料庫下搜索的指令語法，原理類似於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HQL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查詢語法，並對每一份從資料庫傳輸回來的資料裡用</a:t>
            </a:r>
            <a:r>
              <a:rPr lang="en-US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domain</a:t>
            </a:r>
            <a:r>
              <a:rPr lang="zh-TW" altLang="zh-TW" sz="16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層包裝好。</a:t>
            </a:r>
            <a:endParaRPr lang="zh-TW" altLang="zh-TW" sz="16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Service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包裝好的資料，為了方便傳輸至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中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JavaScript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，會在此層將所有物件再進行一步分析並將資料轉乘字典型態。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可靈活運用所有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DAO, Service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層的功能。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pPr>
              <a:tabLst>
                <a:tab pos="900430" algn="l"/>
              </a:tabLst>
            </a:pPr>
            <a:r>
              <a:rPr lang="en-US" altLang="zh-TW" sz="1800" b="1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br>
              <a:rPr lang="en-US" altLang="zh-TW" sz="1800" b="1" kern="100" dirty="0"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</a:b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畫面與顯示的邏輯皆由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所處理，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表單送出的請求皆由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接收，再決定給哪個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model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進行處理，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Controller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回傳相應的結果至</a:t>
            </a:r>
            <a:r>
              <a:rPr lang="en-US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標楷體" panose="03000509000000000000" pitchFamily="65" charset="-120"/>
              </a:rPr>
              <a:t>view</a:t>
            </a:r>
            <a:r>
              <a:rPr lang="zh-TW" altLang="zh-TW" sz="1800" kern="100" dirty="0">
                <a:solidFill>
                  <a:srgbClr val="00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  <a:cs typeface="Times New Roman" panose="02020603050405020304" pitchFamily="18" charset="0"/>
              </a:rPr>
              <a:t>，並現給使用者。</a:t>
            </a:r>
            <a:endParaRPr lang="zh-TW" altLang="zh-TW" sz="1800" kern="100" dirty="0">
              <a:latin typeface="Noto Sans CJK TC Bold" panose="020B0800000000000000" pitchFamily="34" charset="-120"/>
              <a:ea typeface="Noto Sans CJK TC Bold" panose="020B0800000000000000" pitchFamily="34" charset="-120"/>
              <a:cs typeface="標楷體" panose="03000509000000000000" pitchFamily="65" charset="-120"/>
            </a:endParaRPr>
          </a:p>
          <a:p>
            <a:endParaRPr lang="zh-TW" altLang="en-US" sz="180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4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958" y="161788"/>
            <a:ext cx="6438106" cy="16093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UI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FA43E57E-A69B-D095-1EF1-2FF2F5B9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2" y="1494059"/>
            <a:ext cx="9248273" cy="5202153"/>
          </a:xfrm>
        </p:spPr>
      </p:pic>
    </p:spTree>
    <p:extLst>
      <p:ext uri="{BB962C8B-B14F-4D97-AF65-F5344CB8AC3E}">
        <p14:creationId xmlns:p14="http://schemas.microsoft.com/office/powerpoint/2010/main" val="294041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95" y="151603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9C68F02-68DA-96EC-C3C7-898B4B5F8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756932"/>
              </p:ext>
            </p:extLst>
          </p:nvPr>
        </p:nvGraphicFramePr>
        <p:xfrm>
          <a:off x="4205206" y="820735"/>
          <a:ext cx="7632043" cy="508099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745760">
                  <a:extLst>
                    <a:ext uri="{9D8B030D-6E8A-4147-A177-3AD203B41FA5}">
                      <a16:colId xmlns:a16="http://schemas.microsoft.com/office/drawing/2014/main" val="466544813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790494131"/>
                    </a:ext>
                  </a:extLst>
                </a:gridCol>
                <a:gridCol w="1516532">
                  <a:extLst>
                    <a:ext uri="{9D8B030D-6E8A-4147-A177-3AD203B41FA5}">
                      <a16:colId xmlns:a16="http://schemas.microsoft.com/office/drawing/2014/main" val="981665235"/>
                    </a:ext>
                  </a:extLst>
                </a:gridCol>
                <a:gridCol w="3200969">
                  <a:extLst>
                    <a:ext uri="{9D8B030D-6E8A-4147-A177-3AD203B41FA5}">
                      <a16:colId xmlns:a16="http://schemas.microsoft.com/office/drawing/2014/main" val="2957018368"/>
                    </a:ext>
                  </a:extLst>
                </a:gridCol>
              </a:tblGrid>
              <a:tr h="385010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資料庫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說明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範例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關聯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01315172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Category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衣物的分類</a:t>
                      </a:r>
                      <a:r>
                        <a:rPr lang="en-US" sz="1400" kern="100" dirty="0">
                          <a:effectLst/>
                        </a:rPr>
                        <a:t>: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上半身、下半身</a:t>
                      </a:r>
                      <a:r>
                        <a:rPr lang="en-US" sz="1400" kern="100" dirty="0">
                          <a:effectLst/>
                        </a:rPr>
                        <a:t>…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用於分類衣物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744292714"/>
                  </a:ext>
                </a:extLst>
              </a:tr>
              <a:tr h="58870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Sub_Category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衣物的子分類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長袖、短袖、短褲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可辨識的衣物樣式，用於分類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衣物與天氣適配度用於推薦衣物演算法的參數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94914037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衣物的顏色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紅、藍、黑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可辨識的衣物顏色，用於分類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113025699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Color_Graph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衣物顏色的適配圖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上</a:t>
                      </a:r>
                      <a:r>
                        <a:rPr lang="en-US" sz="1400" kern="100">
                          <a:effectLst/>
                        </a:rPr>
                        <a:t>) + </a:t>
                      </a:r>
                      <a:r>
                        <a:rPr lang="zh-TW" sz="1400" kern="100">
                          <a:effectLst/>
                        </a:rPr>
                        <a:t>白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下</a:t>
                      </a:r>
                      <a:r>
                        <a:rPr lang="en-US" sz="1400" kern="100">
                          <a:effectLst/>
                        </a:rPr>
                        <a:t>) = 5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顏色適配度為衣物推薦演算法的參數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2536815704"/>
                  </a:ext>
                </a:extLst>
              </a:tr>
              <a:tr h="753357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Clothes_Node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衣物的詳細資訊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顏色、樣式、拿取次數、資料存放位置</a:t>
                      </a:r>
                      <a:r>
                        <a:rPr lang="en-US" sz="1400" kern="100">
                          <a:effectLst/>
                        </a:rPr>
                        <a:t>…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負責用於管理衣物的詳細資訊</a:t>
                      </a:r>
                      <a:endParaRPr lang="zh-TW" sz="20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zh-TW" sz="1400" kern="100" dirty="0">
                          <a:effectLst/>
                        </a:rPr>
                        <a:t>作為衣物關聯圖形的節點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97177767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City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中央氣象局所提供縣市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台北、高雄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183943542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Station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>
                          <a:effectLst/>
                        </a:rPr>
                        <a:t>中央氣象局所提供站別</a:t>
                      </a:r>
                      <a:endParaRPr lang="zh-TW" sz="2000" kern="10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Ex. </a:t>
                      </a:r>
                      <a:r>
                        <a:rPr lang="zh-TW" sz="1400" kern="100">
                          <a:effectLst/>
                        </a:rPr>
                        <a:t>埔心、楊梅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負責用於搜索天氣資訊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580713618"/>
                  </a:ext>
                </a:extLst>
              </a:tr>
              <a:tr h="558986"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>
                          <a:effectLst/>
                        </a:rPr>
                        <a:t>User_Dashboard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使用者的資料儲存</a:t>
                      </a:r>
                      <a:endParaRPr lang="zh-TW" sz="2000" kern="100" dirty="0">
                        <a:effectLst/>
                      </a:endParaRPr>
                    </a:p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en-US" sz="1400" kern="100" dirty="0">
                          <a:effectLst/>
                        </a:rPr>
                        <a:t>EX. </a:t>
                      </a:r>
                      <a:r>
                        <a:rPr lang="zh-TW" sz="1400" kern="100" dirty="0">
                          <a:effectLst/>
                        </a:rPr>
                        <a:t>姓名 位置 使用資料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129296" marR="129296" marT="64648" marB="64648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200"/>
                        </a:lnSpc>
                      </a:pPr>
                      <a:r>
                        <a:rPr lang="zh-TW" sz="1400" kern="100" dirty="0">
                          <a:effectLst/>
                        </a:rPr>
                        <a:t>負責儲存該使用者所有資料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96972" marR="96972" marT="0" marB="0" anchor="ctr"/>
                </a:tc>
                <a:extLst>
                  <a:ext uri="{0D108BD9-81ED-4DB2-BD59-A6C34878D82A}">
                    <a16:rowId xmlns:a16="http://schemas.microsoft.com/office/drawing/2014/main" val="365999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6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0BC82-27F2-F079-CFDB-4C5797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61788"/>
            <a:ext cx="8282763" cy="16093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資料庫結構</a:t>
            </a:r>
            <a:r>
              <a:rPr lang="en-US" altLang="zh-TW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-er-model</a:t>
            </a:r>
            <a:endParaRPr lang="zh-TW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BEB8F1-3D56-B680-81DF-DEE0B6851B6F}"/>
              </a:ext>
            </a:extLst>
          </p:cNvPr>
          <p:cNvCxnSpPr>
            <a:cxnSpLocks/>
          </p:cNvCxnSpPr>
          <p:nvPr/>
        </p:nvCxnSpPr>
        <p:spPr>
          <a:xfrm>
            <a:off x="0" y="1330036"/>
            <a:ext cx="3366655" cy="0"/>
          </a:xfrm>
          <a:prstGeom prst="line">
            <a:avLst/>
          </a:prstGeom>
          <a:ln w="76200" cmpd="dbl">
            <a:solidFill>
              <a:schemeClr val="tx2">
                <a:lumMod val="75000"/>
                <a:alpha val="78000"/>
              </a:schemeClr>
            </a:solidFill>
            <a:beve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3368FA7-769B-9802-A473-E8F4335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0" y="1830462"/>
            <a:ext cx="10487452" cy="4607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1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FA8417D-C65A-1C09-0A6E-B48C76C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B37F5D1-9ACC-62C9-44AF-D1CA71B040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7179" y="4491787"/>
            <a:ext cx="1844844" cy="513350"/>
          </a:xfrm>
          <a:prstGeom prst="bentConnector3">
            <a:avLst>
              <a:gd name="adj1" fmla="val 217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33911F-73FF-3960-4243-8ED9991311B2}"/>
              </a:ext>
            </a:extLst>
          </p:cNvPr>
          <p:cNvSpPr txBox="1"/>
          <p:nvPr/>
        </p:nvSpPr>
        <p:spPr>
          <a:xfrm>
            <a:off x="1900990" y="47484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步進馬達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控制輪盤轉動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855AF052-D734-581F-0F00-B0EA3B91AE13}"/>
              </a:ext>
            </a:extLst>
          </p:cNvPr>
          <p:cNvCxnSpPr>
            <a:cxnSpLocks/>
          </p:cNvCxnSpPr>
          <p:nvPr/>
        </p:nvCxnSpPr>
        <p:spPr>
          <a:xfrm>
            <a:off x="8005013" y="2719134"/>
            <a:ext cx="850229" cy="497308"/>
          </a:xfrm>
          <a:prstGeom prst="bentConnector3">
            <a:avLst>
              <a:gd name="adj1" fmla="val 18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1057A2-F46C-BC96-8447-D0FFB0F80F59}"/>
              </a:ext>
            </a:extLst>
          </p:cNvPr>
          <p:cNvSpPr txBox="1"/>
          <p:nvPr/>
        </p:nvSpPr>
        <p:spPr>
          <a:xfrm>
            <a:off x="8855242" y="2815390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減少誤差進行阻擋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6816D2B-8C42-79FD-D6B4-1D63F8551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7412" y="3454293"/>
            <a:ext cx="922427" cy="303968"/>
          </a:xfrm>
          <a:prstGeom prst="bentConnector3">
            <a:avLst>
              <a:gd name="adj1" fmla="val -1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7BA212-B58D-CE7F-62A9-901112A90490}"/>
              </a:ext>
            </a:extLst>
          </p:cNvPr>
          <p:cNvSpPr txBox="1"/>
          <p:nvPr/>
        </p:nvSpPr>
        <p:spPr>
          <a:xfrm>
            <a:off x="2438400" y="3454292"/>
            <a:ext cx="1990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懸吊衣物處</a:t>
            </a: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FF9485CE-5E4A-2B58-68DD-767F643BD743}"/>
              </a:ext>
            </a:extLst>
          </p:cNvPr>
          <p:cNvCxnSpPr>
            <a:cxnSpLocks/>
          </p:cNvCxnSpPr>
          <p:nvPr/>
        </p:nvCxnSpPr>
        <p:spPr>
          <a:xfrm flipV="1">
            <a:off x="3796446" y="617621"/>
            <a:ext cx="1545577" cy="590777"/>
          </a:xfrm>
          <a:prstGeom prst="bentConnector3">
            <a:avLst>
              <a:gd name="adj1" fmla="val 3812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29561C2-1B42-E755-15D0-891433068195}"/>
              </a:ext>
            </a:extLst>
          </p:cNvPr>
          <p:cNvSpPr txBox="1"/>
          <p:nvPr/>
        </p:nvSpPr>
        <p:spPr>
          <a:xfrm>
            <a:off x="5366086" y="140567"/>
            <a:ext cx="199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衣物推送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41A99F8-A86F-C0CA-2F48-AC94A100029C}"/>
              </a:ext>
            </a:extLst>
          </p:cNvPr>
          <p:cNvCxnSpPr>
            <a:cxnSpLocks/>
          </p:cNvCxnSpPr>
          <p:nvPr/>
        </p:nvCxnSpPr>
        <p:spPr>
          <a:xfrm rot="5400000">
            <a:off x="9740428" y="1573795"/>
            <a:ext cx="730790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461D2A-A890-52DD-D488-BE7E9EC16E65}"/>
              </a:ext>
            </a:extLst>
          </p:cNvPr>
          <p:cNvSpPr txBox="1"/>
          <p:nvPr/>
        </p:nvSpPr>
        <p:spPr>
          <a:xfrm>
            <a:off x="8855242" y="571454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檢視口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微動開關</a:t>
            </a:r>
          </a:p>
        </p:txBody>
      </p:sp>
    </p:spTree>
    <p:extLst>
      <p:ext uri="{BB962C8B-B14F-4D97-AF65-F5344CB8AC3E}">
        <p14:creationId xmlns:p14="http://schemas.microsoft.com/office/powerpoint/2010/main" val="5942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C3512B-9794-DFB8-1CA0-13054186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F50128-BE00-278A-AAD2-5CC730A191A8}"/>
              </a:ext>
            </a:extLst>
          </p:cNvPr>
          <p:cNvSpPr txBox="1"/>
          <p:nvPr/>
        </p:nvSpPr>
        <p:spPr>
          <a:xfrm>
            <a:off x="778042" y="4764504"/>
            <a:ext cx="3752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輪盤轉動</a:t>
            </a:r>
            <a:r>
              <a:rPr lang="en-US" altLang="zh-TW" dirty="0"/>
              <a:t>:</a:t>
            </a:r>
            <a:r>
              <a:rPr lang="zh-TW" altLang="en-US" dirty="0"/>
              <a:t> 步進馬達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衣物傳送</a:t>
            </a:r>
            <a:r>
              <a:rPr lang="en-US" altLang="zh-TW" dirty="0"/>
              <a:t>:</a:t>
            </a:r>
            <a:r>
              <a:rPr lang="zh-TW" altLang="en-US" dirty="0"/>
              <a:t> 伺服馬達 </a:t>
            </a:r>
            <a:r>
              <a:rPr lang="en-US" altLang="zh-TW" dirty="0"/>
              <a:t>or </a:t>
            </a:r>
            <a:r>
              <a:rPr lang="zh-TW" altLang="en-US" dirty="0"/>
              <a:t>直流馬達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控制</a:t>
            </a:r>
            <a:r>
              <a:rPr lang="en-US" altLang="zh-TW" dirty="0"/>
              <a:t>:</a:t>
            </a:r>
            <a:r>
              <a:rPr lang="zh-TW" altLang="en-US" dirty="0"/>
              <a:t> 微動開關</a:t>
            </a:r>
            <a:r>
              <a:rPr lang="en-US" altLang="zh-TW" dirty="0"/>
              <a:t>)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C929A764-9F95-531B-D63B-0A4ACF5591E2}"/>
              </a:ext>
            </a:extLst>
          </p:cNvPr>
          <p:cNvCxnSpPr>
            <a:cxnSpLocks/>
          </p:cNvCxnSpPr>
          <p:nvPr/>
        </p:nvCxnSpPr>
        <p:spPr>
          <a:xfrm flipV="1">
            <a:off x="3256547" y="4467726"/>
            <a:ext cx="2013294" cy="505327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1FB1F3B4-EFB4-A2F8-888C-247C47280C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48530" y="3071903"/>
            <a:ext cx="2872952" cy="1509694"/>
          </a:xfrm>
          <a:prstGeom prst="bentConnector3">
            <a:avLst>
              <a:gd name="adj1" fmla="val 304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4EA9E1AE-0FA6-538A-B206-2674A0D039FF}"/>
              </a:ext>
            </a:extLst>
          </p:cNvPr>
          <p:cNvCxnSpPr>
            <a:cxnSpLocks/>
          </p:cNvCxnSpPr>
          <p:nvPr/>
        </p:nvCxnSpPr>
        <p:spPr>
          <a:xfrm flipV="1">
            <a:off x="2650624" y="2943726"/>
            <a:ext cx="8394365" cy="2832847"/>
          </a:xfrm>
          <a:prstGeom prst="bentConnector3">
            <a:avLst>
              <a:gd name="adj1" fmla="val 99687"/>
            </a:avLst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3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725</TotalTime>
  <Words>673</Words>
  <Application>Microsoft Office PowerPoint</Application>
  <PresentationFormat>寬螢幕</PresentationFormat>
  <Paragraphs>143</Paragraphs>
  <Slides>21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Noto Sans CJK TC Bold</vt:lpstr>
      <vt:lpstr>UD Digi Kyokasho NK-B</vt:lpstr>
      <vt:lpstr>標楷體</vt:lpstr>
      <vt:lpstr>Arial</vt:lpstr>
      <vt:lpstr>Rockwell</vt:lpstr>
      <vt:lpstr>Rockwell Condensed</vt:lpstr>
      <vt:lpstr>Wingdings</vt:lpstr>
      <vt:lpstr>木刻字型</vt:lpstr>
      <vt:lpstr>智慧衣櫃</vt:lpstr>
      <vt:lpstr>整體架構</vt:lpstr>
      <vt:lpstr>目標</vt:lpstr>
      <vt:lpstr>軟體架構－mvc</vt:lpstr>
      <vt:lpstr>UI</vt:lpstr>
      <vt:lpstr>資料庫結構</vt:lpstr>
      <vt:lpstr>資料庫結構-er-model</vt:lpstr>
      <vt:lpstr>PowerPoint 簡報</vt:lpstr>
      <vt:lpstr>PowerPoint 簡報</vt:lpstr>
      <vt:lpstr>PowerPoint 簡報</vt:lpstr>
      <vt:lpstr>PowerPoint 簡報</vt:lpstr>
      <vt:lpstr>硬體架構－概念</vt:lpstr>
      <vt:lpstr>硬體架構－影片</vt:lpstr>
      <vt:lpstr>0823</vt:lpstr>
      <vt:lpstr>UI關聯圖</vt:lpstr>
      <vt:lpstr>功能</vt:lpstr>
      <vt:lpstr>功能</vt:lpstr>
      <vt:lpstr>UI-測試</vt:lpstr>
      <vt:lpstr>UI-實際製作中</vt:lpstr>
      <vt:lpstr>最後結合</vt:lpstr>
      <vt:lpstr>硬體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黃懷萱</dc:creator>
  <cp:lastModifiedBy>黃懷萱</cp:lastModifiedBy>
  <cp:revision>98</cp:revision>
  <dcterms:created xsi:type="dcterms:W3CDTF">2022-06-30T12:49:44Z</dcterms:created>
  <dcterms:modified xsi:type="dcterms:W3CDTF">2022-08-22T16:30:56Z</dcterms:modified>
</cp:coreProperties>
</file>